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3" r:id="rId1"/>
    <p:sldMasterId id="2147483939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2" r:id="rId25"/>
    <p:sldId id="283" r:id="rId26"/>
    <p:sldId id="284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9144000" cy="5143500" type="screen16x9"/>
  <p:notesSz cx="6858000" cy="9144000"/>
  <p:embeddedFontLs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  <p:embeddedFont>
      <p:font typeface="Wingdings 2" panose="05020102010507070707" pitchFamily="18" charset="2"/>
      <p:regular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656354-3401-47A9-B7AC-C08FC1C99FE9}">
  <a:tblStyle styleId="{D0656354-3401-47A9-B7AC-C08FC1C99F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57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ebfdd2c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1ebfdd2c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23ee13ba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23ee13ba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23ee13ba5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23ee13ba5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23ee13ba5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23ee13ba5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23ee13ba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23ee13ba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23ee13ba5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23ee13ba5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23ee13ba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23ee13ba5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23ee13ba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23ee13ba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23ee13ba5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23ee13ba5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23ee13ba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23ee13ba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1ebfdd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1ebfdd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23ee13ba5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23ee13ba5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23ee13ba5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23ee13ba5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23ee13ba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23ee13ba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23ee13ba5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23ee13ba5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23ee13ba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23ee13ba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23ee13ba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23ee13ba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23ee13ba5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23ee13ba5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1ebfdd2c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c1ebfdd2c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1ebfdd2c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c1ebfdd2c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1ebfdd2c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1ebfdd2c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1ebfdd2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1ebfdd2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1ebfdd2cc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1ebfdd2cc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1ebfdd2c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c1ebfdd2c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1ebfdd2c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1ebfdd2c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1ebfdd2c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c1ebfdd2c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1ebfdd2c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1ebfdd2c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23ee13b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23ee13b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23ee13ba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23ee13ba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c23ee13b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c23ee13b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23ee13ba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23ee13ba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23ee13b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c23ee13b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1ebfdd2c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1ebfdd2c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23ee13ba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23ee13ba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23ee13ba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c23ee13ba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c23ee13ba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c23ee13ba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c23ee13ba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c23ee13ba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23ee13ba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c23ee13ba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23ee13ba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23ee13ba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23ee13ba5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c23ee13ba5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c23ee13ba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c23ee13ba5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1ebfdd2c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1ebfdd2c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1ebfdd2c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1ebfdd2c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1ebfdd2c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1ebfdd2c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1ebfdd2c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1ebfdd2c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1ebfdd2c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1ebfdd2c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86069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91958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2632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49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678606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59679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8625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40862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720915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668518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36114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32511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457002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070339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1545487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043362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072565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059421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100974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960003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918516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11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52905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6125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240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3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37047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2585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678773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754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CF944-7987-4EE4-86FA-E56775AE3FF5}" type="datetimeFigureOut">
              <a:rPr lang="zh-TW" altLang="en-US" smtClean="0"/>
              <a:t>2024/6/15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32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 b="1">
                <a:solidFill>
                  <a:srgbClr val="202124"/>
                </a:solidFill>
              </a:rPr>
              <a:t>Data Science YouTube channels Video Metadata</a:t>
            </a:r>
            <a:endParaRPr sz="2800" b="1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Anson Hsu, Aidan Nguyen, Ryan Wong, James Baguley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Missing data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 txBox="1"/>
          <p:nvPr/>
        </p:nvSpPr>
        <p:spPr>
          <a:xfrm>
            <a:off x="3646175" y="1461400"/>
            <a:ext cx="42012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c)   Like count, dislike count, Comment count</a:t>
            </a:r>
            <a:endParaRPr sz="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6204900" y="1937575"/>
            <a:ext cx="29391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arenR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Filled the -1 for missing value in Like count, dislike count, Comment count.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arenR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Create the 2 new columns: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0: There is the value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1: There is the error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959" y="1842846"/>
            <a:ext cx="2018450" cy="3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525"/>
            <a:ext cx="4609499" cy="40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95525"/>
            <a:ext cx="4419601" cy="41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>
            <a:spLocks noGrp="1"/>
          </p:cNvSpPr>
          <p:nvPr>
            <p:ph type="title"/>
          </p:nvPr>
        </p:nvSpPr>
        <p:spPr>
          <a:xfrm>
            <a:off x="660950" y="232850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50"/>
            <a:ext cx="8676150" cy="4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732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19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68350"/>
            <a:ext cx="81217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" y="326625"/>
            <a:ext cx="7615774" cy="43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4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75" y="240575"/>
            <a:ext cx="7682700" cy="47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88" y="0"/>
            <a:ext cx="6315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1: Project Goal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2. Data Description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3: Data clean-up/preparation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4: EDA/preparation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5. Comprehensive Information Approach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6: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Thumbnail-based Approach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Text-based Approach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096"/>
            <a:ext cx="9144000" cy="471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12"/>
            <a:ext cx="9144000" cy="47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338" y="0"/>
            <a:ext cx="67593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59" name="Google Shape;459;p39"/>
          <p:cNvSpPr txBox="1">
            <a:spLocks noGrp="1"/>
          </p:cNvSpPr>
          <p:nvPr>
            <p:ph type="body" idx="1"/>
          </p:nvPr>
        </p:nvSpPr>
        <p:spPr>
          <a:xfrm>
            <a:off x="420400" y="1990050"/>
            <a:ext cx="3916800" cy="25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Same Preprocessing steps as Decision Tree, apply SimpleImputer to all columns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OneHotEncoder to Categorical Columns before applying Random Forest</a:t>
            </a:r>
            <a:endParaRPr sz="1400" dirty="0"/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24" y="1831463"/>
            <a:ext cx="4385225" cy="2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66" name="Google Shape;466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max features and depth and apply GridsearchCV to pipeline to find best parameters.</a:t>
            </a:r>
            <a:endParaRPr sz="1400"/>
          </a:p>
        </p:txBody>
      </p:sp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876824"/>
            <a:ext cx="5642101" cy="14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73" name="Google Shape;473;p41"/>
          <p:cNvSpPr txBox="1">
            <a:spLocks noGrp="1"/>
          </p:cNvSpPr>
          <p:nvPr>
            <p:ph type="body" idx="1"/>
          </p:nvPr>
        </p:nvSpPr>
        <p:spPr>
          <a:xfrm>
            <a:off x="323025" y="1855125"/>
            <a:ext cx="3932100" cy="26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Best Parameter: Max depth = 14	Max feautre = 20</a:t>
            </a:r>
            <a:endParaRPr lang="en" sz="95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88% accuracy on train set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77% accuracy on test set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Training set scores higher than test set but not significantly enough to be overfitted</a:t>
            </a:r>
            <a:endParaRPr sz="1400" dirty="0"/>
          </a:p>
        </p:txBody>
      </p:sp>
      <p:pic>
        <p:nvPicPr>
          <p:cNvPr id="475" name="Google Shape;4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08032"/>
            <a:ext cx="4157475" cy="343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52" name="Google Shape;552;p51"/>
          <p:cNvSpPr txBox="1">
            <a:spLocks noGrp="1"/>
          </p:cNvSpPr>
          <p:nvPr>
            <p:ph type="body" idx="1"/>
          </p:nvPr>
        </p:nvSpPr>
        <p:spPr>
          <a:xfrm>
            <a:off x="493850" y="1808250"/>
            <a:ext cx="2712300" cy="27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Random Forest: 0.771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Gradient Boosting: 0.766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MLP CLassifier: 0.7137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Decision Tree: 0.7128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Logistic Regression: 0.700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Kernelized SVM 0.5915</a:t>
            </a:r>
            <a:endParaRPr/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575" y="1290825"/>
            <a:ext cx="501197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CNN Model Implement on Image Datasets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Transform the image to np.array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shape of dataset which is X: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(34192 , 128 , 128 , 3)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75" y="1945550"/>
            <a:ext cx="3093078" cy="3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175" y="3092975"/>
            <a:ext cx="2927501" cy="18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2"/>
          <p:cNvSpPr/>
          <p:nvPr/>
        </p:nvSpPr>
        <p:spPr>
          <a:xfrm>
            <a:off x="4364650" y="4011925"/>
            <a:ext cx="977400" cy="35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568" name="Google Shape;568;p53"/>
          <p:cNvSpPr txBox="1">
            <a:spLocks noGrp="1"/>
          </p:cNvSpPr>
          <p:nvPr>
            <p:ph type="body" idx="1"/>
          </p:nvPr>
        </p:nvSpPr>
        <p:spPr>
          <a:xfrm>
            <a:off x="1142125" y="1127974"/>
            <a:ext cx="7565100" cy="3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Convert the target labels (y) into the one-hot format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[1,0,0,0,0] =&gt; viewCount group 1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[0,1,0,0,0] =&gt; viewCount group 2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[0,0,1,0,0] =&gt; viewCount group 3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[0,0,0,1,0] =&gt; viewCount group 4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[0,0,0,0,1] =&gt; viewCount group 5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Train Test split by 9:1 and normalize the X_tain and X_test in between [0,1]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X_train,X_test = X_train/255.0,X_test/255.0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675" y="2790213"/>
            <a:ext cx="2498275" cy="1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394050"/>
            <a:ext cx="5073701" cy="36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775" y="1643875"/>
            <a:ext cx="3575051" cy="269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54"/>
          <p:cNvCxnSpPr/>
          <p:nvPr/>
        </p:nvCxnSpPr>
        <p:spPr>
          <a:xfrm>
            <a:off x="6407325" y="3747400"/>
            <a:ext cx="7500" cy="64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54"/>
          <p:cNvSpPr txBox="1"/>
          <p:nvPr/>
        </p:nvSpPr>
        <p:spPr>
          <a:xfrm>
            <a:off x="6062000" y="4393900"/>
            <a:ext cx="11388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Filters</a:t>
            </a:r>
            <a:endParaRPr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79" name="Google Shape;579;p54"/>
          <p:cNvCxnSpPr>
            <a:endCxn id="578" idx="1"/>
          </p:cNvCxnSpPr>
          <p:nvPr/>
        </p:nvCxnSpPr>
        <p:spPr>
          <a:xfrm>
            <a:off x="3710600" y="4085350"/>
            <a:ext cx="2351400" cy="510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54"/>
          <p:cNvSpPr txBox="1"/>
          <p:nvPr/>
        </p:nvSpPr>
        <p:spPr>
          <a:xfrm>
            <a:off x="6892275" y="5070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1.	Comprehensive Information Approach: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Incorporates general video details, including like count, dislike count, video category, and publish time, etc.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Aims to quantify the superior predictive performance compared to thumbnail and text-based methods.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1634400" y="3014160"/>
            <a:ext cx="7423074" cy="200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00" y="1814925"/>
            <a:ext cx="3870549" cy="20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425" y="1334675"/>
            <a:ext cx="4388574" cy="34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5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594" name="Google Shape;594;p56"/>
          <p:cNvSpPr txBox="1">
            <a:spLocks noGrp="1"/>
          </p:cNvSpPr>
          <p:nvPr>
            <p:ph type="body" idx="1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Model Structure of CNN: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Filters size is 3 x 3 for Conv1 and Conv2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Conv1 has 32 filters		Conv2 has 64 filters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After Conv-Max pooling, 2 fully connected layers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Softmax with 5 group for the output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975" y="907550"/>
            <a:ext cx="3284050" cy="41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01" name="Google Shape;601;p57"/>
          <p:cNvSpPr txBox="1">
            <a:spLocks noGrp="1"/>
          </p:cNvSpPr>
          <p:nvPr>
            <p:ph type="body" idx="1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Output: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02" name="Google Shape;6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27" y="1652650"/>
            <a:ext cx="5572100" cy="1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712" y="2828850"/>
            <a:ext cx="4458364" cy="2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25" y="2918900"/>
            <a:ext cx="3857075" cy="29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10" name="Google Shape;610;p58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64704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CNN Model Implement With Image Augmentation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11" name="Google Shape;6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22" y="1667900"/>
            <a:ext cx="2965800" cy="3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975" y="1667900"/>
            <a:ext cx="2965800" cy="33285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8"/>
          <p:cNvSpPr/>
          <p:nvPr/>
        </p:nvSpPr>
        <p:spPr>
          <a:xfrm>
            <a:off x="4134950" y="3225700"/>
            <a:ext cx="977400" cy="35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body" idx="1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Output: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20" name="Google Shape;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47" y="1997850"/>
            <a:ext cx="6031901" cy="7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150" y="2848175"/>
            <a:ext cx="4478026" cy="22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49" y="2972725"/>
            <a:ext cx="3803099" cy="51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0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57060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RNN Model Implement on Text Datasets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X: the Video Title + Description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Y: 5 different group of view count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25" y="1239725"/>
            <a:ext cx="3461851" cy="34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275" y="3128257"/>
            <a:ext cx="3904250" cy="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 dirty="0">
                <a:latin typeface="Arial"/>
                <a:ea typeface="Arial"/>
                <a:cs typeface="Arial"/>
                <a:sym typeface="Arial"/>
              </a:rPr>
              <a:t>Tokenization and Data Clean </a:t>
            </a:r>
            <a:endParaRPr sz="1825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dirty="0">
                <a:latin typeface="Arial"/>
                <a:ea typeface="Arial"/>
                <a:cs typeface="Arial"/>
                <a:sym typeface="Arial"/>
              </a:rPr>
              <a:t>Tokenization: the process of breaking down text into individual words or subwords, enabling analysis and processing at a granular level.</a:t>
            </a: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dirty="0">
                <a:latin typeface="Arial"/>
                <a:ea typeface="Arial"/>
                <a:cs typeface="Arial"/>
                <a:sym typeface="Arial"/>
              </a:rPr>
              <a:t>Clean the stop word by nltk package</a:t>
            </a: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dirty="0">
                <a:latin typeface="Arial"/>
                <a:ea typeface="Arial"/>
                <a:cs typeface="Arial"/>
                <a:sym typeface="Arial"/>
              </a:rPr>
              <a:t>Example of first instance from training</a:t>
            </a: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 dirty="0"/>
          </a:p>
        </p:txBody>
      </p:sp>
      <p:pic>
        <p:nvPicPr>
          <p:cNvPr id="637" name="Google Shape;6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76" y="2808675"/>
            <a:ext cx="8156250" cy="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463" y="4213075"/>
            <a:ext cx="52863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44" name="Google Shape;644;p62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Tokenization and Data Clean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The text length has high variety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Mean(num_tokens) + 2 * Std(num_tokens) = 520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text has less than 520 tokens is about 93% of whole data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45" name="Google Shape;6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700" y="1568100"/>
            <a:ext cx="20955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3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Padding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One of the instance has less than 520 tokens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input of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X_train : (30772, 520)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X_test  : (3420, 520)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52" name="Google Shape;6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25" y="2411425"/>
            <a:ext cx="3104725" cy="7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00" y="2321150"/>
            <a:ext cx="3766725" cy="16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3"/>
          <p:cNvSpPr txBox="1"/>
          <p:nvPr/>
        </p:nvSpPr>
        <p:spPr>
          <a:xfrm>
            <a:off x="4057650" y="4264750"/>
            <a:ext cx="24249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Also split train test as 9:1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60" name="Google Shape;660;p64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61" name="Google Shape;6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25" y="1054350"/>
            <a:ext cx="4731626" cy="3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4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5735825" y="4151450"/>
            <a:ext cx="21087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For this study, using 512 dim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664" name="Google Shape;6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25" y="1279600"/>
            <a:ext cx="1691250" cy="16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076" y="2571749"/>
            <a:ext cx="1691250" cy="167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2.	Thumbnail-based Approach: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Utilizes thumbnail images to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predict YouTube video view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counts.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Investigates the visual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elements' impact on viewer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engagement.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389650" y="0"/>
            <a:ext cx="3149450" cy="32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4850186" y="3224425"/>
            <a:ext cx="4203989" cy="1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5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71" name="Google Shape;671;p65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72" name="Google Shape;6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9" y="1278550"/>
            <a:ext cx="4423675" cy="3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150" y="1159501"/>
            <a:ext cx="3716076" cy="34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5"/>
          <p:cNvSpPr txBox="1"/>
          <p:nvPr/>
        </p:nvSpPr>
        <p:spPr>
          <a:xfrm>
            <a:off x="5599075" y="764175"/>
            <a:ext cx="1190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Simple RNN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5" name="Google Shape;675;p65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Model Structure of LSTM and GRU: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82" name="Google Shape;6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00" y="1605600"/>
            <a:ext cx="3111150" cy="35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899" y="1605600"/>
            <a:ext cx="3111150" cy="35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6"/>
          <p:cNvSpPr txBox="1"/>
          <p:nvPr/>
        </p:nvSpPr>
        <p:spPr>
          <a:xfrm>
            <a:off x="6951100" y="1723050"/>
            <a:ext cx="1983900" cy="23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GRU has less param need to be trained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GRU is less complex than LSTM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7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90" name="Google Shape;690;p67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Model Structure of LSTM and GRU: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0" y="1694399"/>
            <a:ext cx="4316649" cy="2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800" y="1694400"/>
            <a:ext cx="4316649" cy="22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50" y="4192050"/>
            <a:ext cx="4267050" cy="3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399" y="4223809"/>
            <a:ext cx="4267050" cy="31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Model Structure of 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Bi-direction GRU &amp; 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Multihead-attention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GRU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701" name="Google Shape;7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625" y="962575"/>
            <a:ext cx="2671125" cy="41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750" y="962575"/>
            <a:ext cx="2537694" cy="41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9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08" name="Google Shape;708;p69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709" name="Google Shape;7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1719300"/>
            <a:ext cx="4103624" cy="26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9"/>
          <p:cNvSpPr txBox="1"/>
          <p:nvPr/>
        </p:nvSpPr>
        <p:spPr>
          <a:xfrm>
            <a:off x="6848425" y="19445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1" name="Google Shape;7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50" y="1076300"/>
            <a:ext cx="3130323" cy="24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325" y="3480925"/>
            <a:ext cx="4726324" cy="16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9"/>
          <p:cNvSpPr txBox="1"/>
          <p:nvPr/>
        </p:nvSpPr>
        <p:spPr>
          <a:xfrm>
            <a:off x="4695275" y="881750"/>
            <a:ext cx="16458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</a:rPr>
              <a:t>Attention on RNN</a:t>
            </a:r>
            <a:endParaRPr sz="13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0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19" name="Google Shape;719;p70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Bi-direction GRU &amp; Multihead-Attention GRU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720" name="Google Shape;7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541938"/>
            <a:ext cx="4480276" cy="2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750" y="1541975"/>
            <a:ext cx="4480276" cy="22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50" y="4012775"/>
            <a:ext cx="4209701" cy="3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875" y="4012775"/>
            <a:ext cx="4170975" cy="3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Report of Every Model in Approach 1 and 2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graphicFrame>
        <p:nvGraphicFramePr>
          <p:cNvPr id="730" name="Google Shape;730;p71"/>
          <p:cNvGraphicFramePr/>
          <p:nvPr/>
        </p:nvGraphicFramePr>
        <p:xfrm>
          <a:off x="798150" y="1955600"/>
          <a:ext cx="7239050" cy="982920"/>
        </p:xfrm>
        <a:graphic>
          <a:graphicData uri="http://schemas.openxmlformats.org/drawingml/2006/table">
            <a:tbl>
              <a:tblPr>
                <a:noFill/>
                <a:tableStyleId>{D0656354-3401-47A9-B7AC-C08FC1C99FE9}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 AUG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Bidir GRU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Ats GRU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SCORE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0.47398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0.44064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0.51842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0.54152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0.55088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0.54649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2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4" y="1006524"/>
            <a:ext cx="2276600" cy="19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4" y="2946351"/>
            <a:ext cx="2276600" cy="195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450" y="1026400"/>
            <a:ext cx="2276600" cy="193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448" y="3019450"/>
            <a:ext cx="2276601" cy="19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086" y="1006525"/>
            <a:ext cx="2292414" cy="1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2"/>
          <p:cNvSpPr txBox="1"/>
          <p:nvPr/>
        </p:nvSpPr>
        <p:spPr>
          <a:xfrm>
            <a:off x="2571750" y="160780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CNN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2" name="Google Shape;742;p72"/>
          <p:cNvSpPr txBox="1"/>
          <p:nvPr/>
        </p:nvSpPr>
        <p:spPr>
          <a:xfrm>
            <a:off x="3159575" y="1607800"/>
            <a:ext cx="670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LSTM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3" name="Google Shape;743;p72"/>
          <p:cNvSpPr txBox="1"/>
          <p:nvPr/>
        </p:nvSpPr>
        <p:spPr>
          <a:xfrm>
            <a:off x="2571750" y="3826238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CNN AUG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72"/>
          <p:cNvSpPr txBox="1"/>
          <p:nvPr/>
        </p:nvSpPr>
        <p:spPr>
          <a:xfrm>
            <a:off x="8347200" y="169760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Bidir 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5" name="Google Shape;745;p72"/>
          <p:cNvSpPr txBox="1"/>
          <p:nvPr/>
        </p:nvSpPr>
        <p:spPr>
          <a:xfrm>
            <a:off x="3190225" y="382625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6" name="Google Shape;746;p72"/>
          <p:cNvSpPr txBox="1"/>
          <p:nvPr/>
        </p:nvSpPr>
        <p:spPr>
          <a:xfrm>
            <a:off x="8347200" y="4030425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Ats 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7" name="Google Shape;747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4900" y="3019450"/>
            <a:ext cx="2276601" cy="19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3.	Text-based Approach: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Extracts insights from video titles and descriptions to forecast view counts.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Evaluates the significance of textual content in predicting viewer interest.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2415950" y="2929475"/>
            <a:ext cx="6626700" cy="2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1142125" y="1136100"/>
            <a:ext cx="55590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dirty="0">
                <a:latin typeface="Arial"/>
                <a:ea typeface="Arial"/>
                <a:cs typeface="Arial"/>
                <a:sym typeface="Arial"/>
              </a:rPr>
              <a:t>Since comparing 3 approach, and there is missing value on thumbnail.</a:t>
            </a:r>
          </a:p>
          <a:p>
            <a:pPr marL="112713" lvl="0" indent="0" algn="l" rtl="0">
              <a:spcBef>
                <a:spcPts val="0"/>
              </a:spcBef>
              <a:spcAft>
                <a:spcPts val="0"/>
              </a:spcAft>
              <a:buSzPts val="1825"/>
              <a:buNone/>
            </a:pP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 dirty="0">
                <a:latin typeface="Arial"/>
                <a:ea typeface="Arial"/>
                <a:cs typeface="Arial"/>
                <a:sym typeface="Arial"/>
              </a:rPr>
              <a:t>Extracted 34192/44261 = 77.25% of data has thumbnail links</a:t>
            </a:r>
            <a:endParaRPr sz="1825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225" dirty="0"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6815975" y="2683934"/>
            <a:ext cx="2285275" cy="22786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6605600" y="2257625"/>
            <a:ext cx="2380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Thumbernail_maxres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6605600" y="380050"/>
            <a:ext cx="2447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Video Title and Description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70" y="904545"/>
            <a:ext cx="1786597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700" y="1610083"/>
            <a:ext cx="2152697" cy="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Missing data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225" y="2085997"/>
            <a:ext cx="6038774" cy="11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lphaLcParenR"/>
            </a:pPr>
            <a:r>
              <a:rPr lang="en" sz="13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have only 1 missing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3879375" y="3341350"/>
            <a:ext cx="4739700" cy="14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missing value are all happen in this row.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Just drop the this row, it won’t caused.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lang="en" sz="1825" b="1" dirty="0">
                <a:latin typeface="Arial"/>
                <a:ea typeface="Arial"/>
                <a:cs typeface="Arial"/>
                <a:sym typeface="Arial"/>
              </a:rPr>
              <a:t>Missing data</a:t>
            </a:r>
            <a:endParaRPr sz="1825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b)   Like count and Dislike count</a:t>
            </a:r>
            <a:endParaRPr sz="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325" y="1881526"/>
            <a:ext cx="1434313" cy="31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5841550" y="1939775"/>
            <a:ext cx="29391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Like and dislike’’s missing value will only happen simultaneously.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>
            <a:spLocks noGrp="1"/>
          </p:cNvSpPr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43" name="Google Shape;343;p21"/>
          <p:cNvSpPr txBox="1">
            <a:spLocks noGrp="1"/>
          </p:cNvSpPr>
          <p:nvPr>
            <p:ph type="body" idx="1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487" algn="l" rtl="0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lang="en" sz="1825" b="1">
                <a:latin typeface="Arial"/>
                <a:ea typeface="Arial"/>
                <a:cs typeface="Arial"/>
                <a:sym typeface="Arial"/>
              </a:rPr>
              <a:t>Missing data</a:t>
            </a:r>
            <a:endParaRPr sz="1825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c)   Comment count</a:t>
            </a:r>
            <a:endParaRPr sz="1300" b="1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725" y="1929500"/>
            <a:ext cx="4673226" cy="2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0</TotalTime>
  <Words>941</Words>
  <Application>Microsoft Office PowerPoint</Application>
  <PresentationFormat>如螢幕大小 (16:9)</PresentationFormat>
  <Paragraphs>215</Paragraphs>
  <Slides>47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Nunito</vt:lpstr>
      <vt:lpstr>Calibri Light</vt:lpstr>
      <vt:lpstr>Wingdings 3</vt:lpstr>
      <vt:lpstr>Trebuchet MS</vt:lpstr>
      <vt:lpstr>Arial</vt:lpstr>
      <vt:lpstr>Calibri</vt:lpstr>
      <vt:lpstr>Wingdings 2</vt:lpstr>
      <vt:lpstr>HDOfficeLightV0</vt:lpstr>
      <vt:lpstr>多面向</vt:lpstr>
      <vt:lpstr>Data Science YouTube channels Video Metadata </vt:lpstr>
      <vt:lpstr>Agenda</vt:lpstr>
      <vt:lpstr>Project Goal</vt:lpstr>
      <vt:lpstr>Project Goal</vt:lpstr>
      <vt:lpstr>Project Goal</vt:lpstr>
      <vt:lpstr>Data Description</vt:lpstr>
      <vt:lpstr> Data clean-up/Preparation</vt:lpstr>
      <vt:lpstr> Data clean-up/Preparation</vt:lpstr>
      <vt:lpstr> Data clean-up/Preparation</vt:lpstr>
      <vt:lpstr> Data clean-up/Preparation</vt:lpstr>
      <vt:lpstr>EDA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Comprehensive Approach: Random Forest</vt:lpstr>
      <vt:lpstr>Comprehensive Approach: Random Forest</vt:lpstr>
      <vt:lpstr>Comprehensive Approach: Random Forest</vt:lpstr>
      <vt:lpstr>Summary</vt:lpstr>
      <vt:lpstr>Thumbnail-based Approach </vt:lpstr>
      <vt:lpstr>Thumbnail-based Approach</vt:lpstr>
      <vt:lpstr>Thumbnail-based Approach</vt:lpstr>
      <vt:lpstr>Thumbnail-based Approach</vt:lpstr>
      <vt:lpstr>Thumbnail-based Approach</vt:lpstr>
      <vt:lpstr>Thumbnail-based Approach</vt:lpstr>
      <vt:lpstr>Thumbnail-based Approach</vt:lpstr>
      <vt:lpstr>Thumbnail-based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  <vt:lpstr>Text-based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徐偉鑫</cp:lastModifiedBy>
  <cp:revision>1</cp:revision>
  <dcterms:modified xsi:type="dcterms:W3CDTF">2024-06-15T20:36:17Z</dcterms:modified>
</cp:coreProperties>
</file>